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4"/>
  </p:handoutMasterIdLst>
  <p:sldIdLst>
    <p:sldId id="340" r:id="rId4"/>
    <p:sldId id="381" r:id="rId6"/>
    <p:sldId id="377" r:id="rId7"/>
    <p:sldId id="380" r:id="rId8"/>
    <p:sldId id="415" r:id="rId9"/>
    <p:sldId id="421" r:id="rId10"/>
    <p:sldId id="422" r:id="rId11"/>
    <p:sldId id="423" r:id="rId12"/>
    <p:sldId id="424" r:id="rId13"/>
  </p:sldIdLst>
  <p:sldSz cx="12192000" cy="6858000"/>
  <p:notesSz cx="6858000" cy="9144000"/>
  <p:embeddedFontLst>
    <p:embeddedFont>
      <p:font typeface="Inter" panose="02000503000000020004" charset="0"/>
      <p:regular r:id="rId18"/>
      <p:bold r:id="rId19"/>
    </p:embeddedFont>
    <p:embeddedFont>
      <p:font typeface="Inter Black" panose="02000503000000020004" charset="0"/>
      <p:bold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2FA"/>
    <a:srgbClr val="4DDBF8"/>
    <a:srgbClr val="4AC7F9"/>
    <a:srgbClr val="54A6FB"/>
    <a:srgbClr val="4589FB"/>
    <a:srgbClr val="4675FC"/>
    <a:srgbClr val="54FDED"/>
    <a:srgbClr val="4EE4F0"/>
    <a:srgbClr val="49CCF3"/>
    <a:srgbClr val="44B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82.xml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</a:fld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</a:fld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8" Type="http://schemas.openxmlformats.org/officeDocument/2006/relationships/notesSlide" Target="../notesSlides/notesSlide1.xml"/><Relationship Id="rId27" Type="http://schemas.openxmlformats.org/officeDocument/2006/relationships/slideLayout" Target="../slideLayouts/slideLayout12.xml"/><Relationship Id="rId26" Type="http://schemas.openxmlformats.org/officeDocument/2006/relationships/tags" Target="../tags/tag149.xml"/><Relationship Id="rId25" Type="http://schemas.openxmlformats.org/officeDocument/2006/relationships/tags" Target="../tags/tag148.xml"/><Relationship Id="rId24" Type="http://schemas.openxmlformats.org/officeDocument/2006/relationships/tags" Target="../tags/tag147.xml"/><Relationship Id="rId23" Type="http://schemas.openxmlformats.org/officeDocument/2006/relationships/tags" Target="../tags/tag146.xml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tags" Target="../tags/tag125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52.xml"/><Relationship Id="rId5" Type="http://schemas.openxmlformats.org/officeDocument/2006/relationships/image" Target="../media/image4.png"/><Relationship Id="rId4" Type="http://schemas.openxmlformats.org/officeDocument/2006/relationships/tags" Target="../tags/tag151.xml"/><Relationship Id="rId3" Type="http://schemas.openxmlformats.org/officeDocument/2006/relationships/image" Target="../media/image3.jpeg"/><Relationship Id="rId2" Type="http://schemas.openxmlformats.org/officeDocument/2006/relationships/tags" Target="../tags/tag150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5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61.xml"/><Relationship Id="rId6" Type="http://schemas.openxmlformats.org/officeDocument/2006/relationships/image" Target="../media/image7.png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image" Target="../media/image2.jpeg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65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69.xml"/><Relationship Id="rId6" Type="http://schemas.openxmlformats.org/officeDocument/2006/relationships/image" Target="../media/image9.png"/><Relationship Id="rId5" Type="http://schemas.openxmlformats.org/officeDocument/2006/relationships/image" Target="../media/image5.jpeg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73.xml"/><Relationship Id="rId6" Type="http://schemas.openxmlformats.org/officeDocument/2006/relationships/image" Target="../media/image10.png"/><Relationship Id="rId5" Type="http://schemas.openxmlformats.org/officeDocument/2006/relationships/image" Target="../media/image5.jpeg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77.xml"/><Relationship Id="rId6" Type="http://schemas.openxmlformats.org/officeDocument/2006/relationships/image" Target="../media/image11.png"/><Relationship Id="rId5" Type="http://schemas.openxmlformats.org/officeDocument/2006/relationships/image" Target="../media/image5.jpeg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81.xml"/><Relationship Id="rId6" Type="http://schemas.openxmlformats.org/officeDocument/2006/relationships/image" Target="../media/image12.png"/><Relationship Id="rId5" Type="http://schemas.openxmlformats.org/officeDocument/2006/relationships/image" Target="../media/image5.jpeg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VCG21128005867512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31115" y="635"/>
            <a:ext cx="12160885" cy="68573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697990" y="1285875"/>
            <a:ext cx="8448040" cy="28371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endParaRPr lang="en-US" altLang="zh-CN" sz="6000" b="1">
              <a:solidFill>
                <a:srgbClr val="00B0F0"/>
              </a:solidFill>
              <a:effectLst/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22" name="任意多边形: 形状 14"/>
          <p:cNvSpPr/>
          <p:nvPr>
            <p:custDataLst>
              <p:tags r:id="rId3"/>
            </p:custDataLst>
          </p:nvPr>
        </p:nvSpPr>
        <p:spPr>
          <a:xfrm>
            <a:off x="2377516" y="4206476"/>
            <a:ext cx="7438409" cy="110315"/>
          </a:xfrm>
          <a:custGeom>
            <a:avLst/>
            <a:gdLst>
              <a:gd name="connsiteX0" fmla="*/ 0 w 10926501"/>
              <a:gd name="connsiteY0" fmla="*/ 0 h 162045"/>
              <a:gd name="connsiteX1" fmla="*/ 3761772 w 10926501"/>
              <a:gd name="connsiteY1" fmla="*/ 0 h 162045"/>
              <a:gd name="connsiteX2" fmla="*/ 3923817 w 10926501"/>
              <a:gd name="connsiteY2" fmla="*/ 162045 h 162045"/>
              <a:gd name="connsiteX3" fmla="*/ 6979534 w 10926501"/>
              <a:gd name="connsiteY3" fmla="*/ 162045 h 162045"/>
              <a:gd name="connsiteX4" fmla="*/ 7141579 w 10926501"/>
              <a:gd name="connsiteY4" fmla="*/ 0 h 162045"/>
              <a:gd name="connsiteX5" fmla="*/ 10926501 w 10926501"/>
              <a:gd name="connsiteY5" fmla="*/ 0 h 16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6501" h="162045">
                <a:moveTo>
                  <a:pt x="0" y="0"/>
                </a:moveTo>
                <a:lnTo>
                  <a:pt x="3761772" y="0"/>
                </a:lnTo>
                <a:lnTo>
                  <a:pt x="3923817" y="162045"/>
                </a:lnTo>
                <a:lnTo>
                  <a:pt x="6979534" y="162045"/>
                </a:lnTo>
                <a:lnTo>
                  <a:pt x="7141579" y="0"/>
                </a:lnTo>
                <a:lnTo>
                  <a:pt x="10926501" y="0"/>
                </a:lnTo>
              </a:path>
            </a:pathLst>
          </a:custGeom>
          <a:noFill/>
          <a:ln w="38100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59" name="任意多边形: 形状 158"/>
          <p:cNvSpPr/>
          <p:nvPr/>
        </p:nvSpPr>
        <p:spPr>
          <a:xfrm>
            <a:off x="2487930" y="4827270"/>
            <a:ext cx="7327265" cy="559435"/>
          </a:xfrm>
          <a:custGeom>
            <a:avLst/>
            <a:gdLst>
              <a:gd name="connsiteX0" fmla="*/ 0 w 2880000"/>
              <a:gd name="connsiteY0" fmla="*/ 0 h 3600000"/>
              <a:gd name="connsiteX1" fmla="*/ 882815 w 2880000"/>
              <a:gd name="connsiteY1" fmla="*/ 0 h 3600000"/>
              <a:gd name="connsiteX2" fmla="*/ 942863 w 2880000"/>
              <a:gd name="connsiteY2" fmla="*/ 60048 h 3600000"/>
              <a:gd name="connsiteX3" fmla="*/ 1902766 w 2880000"/>
              <a:gd name="connsiteY3" fmla="*/ 60048 h 3600000"/>
              <a:gd name="connsiteX4" fmla="*/ 1962813 w 2880000"/>
              <a:gd name="connsiteY4" fmla="*/ 0 h 3600000"/>
              <a:gd name="connsiteX5" fmla="*/ 2880000 w 2880000"/>
              <a:gd name="connsiteY5" fmla="*/ 0 h 3600000"/>
              <a:gd name="connsiteX6" fmla="*/ 2880000 w 2880000"/>
              <a:gd name="connsiteY6" fmla="*/ 3600000 h 3600000"/>
              <a:gd name="connsiteX7" fmla="*/ 1957099 w 2880000"/>
              <a:gd name="connsiteY7" fmla="*/ 3600000 h 3600000"/>
              <a:gd name="connsiteX8" fmla="*/ 1902766 w 2880000"/>
              <a:gd name="connsiteY8" fmla="*/ 3545666 h 3600000"/>
              <a:gd name="connsiteX9" fmla="*/ 942863 w 2880000"/>
              <a:gd name="connsiteY9" fmla="*/ 3545666 h 3600000"/>
              <a:gd name="connsiteX10" fmla="*/ 888529 w 2880000"/>
              <a:gd name="connsiteY10" fmla="*/ 3600000 h 3600000"/>
              <a:gd name="connsiteX11" fmla="*/ 0 w 2880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80000" h="3600000">
                <a:moveTo>
                  <a:pt x="0" y="0"/>
                </a:moveTo>
                <a:lnTo>
                  <a:pt x="882815" y="0"/>
                </a:lnTo>
                <a:lnTo>
                  <a:pt x="942863" y="60048"/>
                </a:lnTo>
                <a:lnTo>
                  <a:pt x="1902766" y="60048"/>
                </a:lnTo>
                <a:lnTo>
                  <a:pt x="1962813" y="0"/>
                </a:lnTo>
                <a:lnTo>
                  <a:pt x="2880000" y="0"/>
                </a:lnTo>
                <a:lnTo>
                  <a:pt x="2880000" y="3600000"/>
                </a:lnTo>
                <a:lnTo>
                  <a:pt x="1957099" y="3600000"/>
                </a:lnTo>
                <a:lnTo>
                  <a:pt x="1902766" y="3545666"/>
                </a:lnTo>
                <a:lnTo>
                  <a:pt x="942863" y="3545666"/>
                </a:lnTo>
                <a:lnTo>
                  <a:pt x="888529" y="3600000"/>
                </a:lnTo>
                <a:lnTo>
                  <a:pt x="0" y="3600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  <a:gs pos="94000">
                <a:schemeClr val="accent1"/>
              </a:gs>
              <a:gs pos="25000">
                <a:schemeClr val="accent1">
                  <a:alpha val="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2747010" y="4907915"/>
            <a:ext cx="6992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sym typeface="+mn-ea"/>
              </a:rPr>
              <a:t>Quantum Protectors</a:t>
            </a:r>
            <a:r>
              <a:rPr sz="2000" b="1" dirty="0">
                <a:solidFill>
                  <a:schemeClr val="accent6"/>
                </a:solidFill>
                <a:sym typeface="+mn-ea"/>
              </a:rPr>
              <a:t> | </a:t>
            </a:r>
            <a:r>
              <a:rPr lang="en-US" sz="2000" b="1" dirty="0">
                <a:solidFill>
                  <a:schemeClr val="accent6"/>
                </a:solidFill>
                <a:sym typeface="+mn-ea"/>
              </a:rPr>
              <a:t>CIEL Kingston Vibe</a:t>
            </a:r>
            <a:r>
              <a:rPr lang="en-US" sz="2000" b="1" dirty="0" err="1">
                <a:solidFill>
                  <a:schemeClr val="accent6"/>
                </a:solidFill>
                <a:sym typeface="+mn-ea"/>
              </a:rPr>
              <a:t>AIthon</a:t>
            </a:r>
            <a:r>
              <a:rPr lang="en-US" sz="2000" b="1" dirty="0">
                <a:solidFill>
                  <a:schemeClr val="accent6"/>
                </a:solidFill>
                <a:sym typeface="+mn-ea"/>
              </a:rPr>
              <a:t> 2025</a:t>
            </a:r>
            <a:endParaRPr lang="en-US" altLang="zh-CN" sz="2000" b="1" dirty="0">
              <a:solidFill>
                <a:schemeClr val="accent6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  <a:sym typeface="+mn-ea"/>
            </a:endParaRPr>
          </a:p>
        </p:txBody>
      </p:sp>
      <p:sp>
        <p:nvSpPr>
          <p:cNvPr id="41" name="任意多边形: 形状 138"/>
          <p:cNvSpPr/>
          <p:nvPr>
            <p:custDataLst>
              <p:tags r:id="rId5"/>
            </p:custDataLst>
          </p:nvPr>
        </p:nvSpPr>
        <p:spPr>
          <a:xfrm>
            <a:off x="308610" y="503873"/>
            <a:ext cx="11576685" cy="585025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en-GB" sz="4800" b="1">
                <a:solidFill>
                  <a:srgbClr val="00B0F0"/>
                </a:solidFill>
                <a:sym typeface="+mn-ea"/>
              </a:rPr>
              <a:t>Cyber Guardians</a:t>
            </a:r>
            <a:r>
              <a:rPr sz="4800" b="1">
                <a:solidFill>
                  <a:srgbClr val="00B0F0"/>
                </a:solidFill>
                <a:sym typeface="+mn-ea"/>
              </a:rPr>
              <a:t>:</a:t>
            </a:r>
            <a:endParaRPr sz="4800" b="1">
              <a:solidFill>
                <a:srgbClr val="00B0F0"/>
              </a:solidFill>
              <a:sym typeface="+mn-ea"/>
            </a:endParaRPr>
          </a:p>
          <a:p>
            <a:pPr algn="ctr"/>
            <a:r>
              <a:rPr sz="4800" b="1">
                <a:solidFill>
                  <a:srgbClr val="00B0F0"/>
                </a:solidFill>
                <a:sym typeface="+mn-ea"/>
              </a:rPr>
              <a:t> [</a:t>
            </a:r>
            <a:r>
              <a:rPr lang="en-US" altLang="en-GB" sz="4800" b="1">
                <a:solidFill>
                  <a:srgbClr val="00B0F0"/>
                </a:solidFill>
                <a:sym typeface="+mn-ea"/>
              </a:rPr>
              <a:t>AI + Blockchain for Women’s Safety</a:t>
            </a:r>
            <a:r>
              <a:rPr sz="4800" b="1">
                <a:solidFill>
                  <a:srgbClr val="00B0F0"/>
                </a:solidFill>
                <a:sym typeface="+mn-ea"/>
              </a:rPr>
              <a:t>]</a:t>
            </a:r>
            <a:endParaRPr sz="4800" b="1">
              <a:solidFill>
                <a:srgbClr val="00B0F0"/>
              </a:solidFill>
              <a:sym typeface="+mn-ea"/>
            </a:endParaRPr>
          </a:p>
          <a:p>
            <a:pPr algn="ctr"/>
            <a:endParaRPr lang="en-US" altLang="zh-CN" sz="4800" b="1">
              <a:solidFill>
                <a:srgbClr val="00B0F0"/>
              </a:solidFill>
              <a:effectLst/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  <a:p>
            <a:pPr algn="ctr"/>
            <a:endParaRPr lang="en-US" altLang="zh-CN" sz="4800" b="1">
              <a:solidFill>
                <a:srgbClr val="00B0F0"/>
              </a:solidFill>
              <a:effectLst/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19455" y="680720"/>
            <a:ext cx="2407920" cy="501650"/>
            <a:chOff x="1133" y="1072"/>
            <a:chExt cx="3792" cy="910"/>
          </a:xfrm>
        </p:grpSpPr>
        <p:sp>
          <p:nvSpPr>
            <p:cNvPr id="16" name="平行四边形 15"/>
            <p:cNvSpPr/>
            <p:nvPr>
              <p:custDataLst>
                <p:tags r:id="rId6"/>
              </p:custDataLst>
            </p:nvPr>
          </p:nvSpPr>
          <p:spPr>
            <a:xfrm>
              <a:off x="1403" y="1216"/>
              <a:ext cx="3361" cy="640"/>
            </a:xfrm>
            <a:prstGeom prst="parallelogram">
              <a:avLst>
                <a:gd name="adj" fmla="val 82143"/>
              </a:avLst>
            </a:prstGeom>
            <a:gradFill>
              <a:gsLst>
                <a:gs pos="0">
                  <a:srgbClr val="4675FC"/>
                </a:gs>
                <a:gs pos="100000">
                  <a:srgbClr val="4675FC">
                    <a:alpha val="0"/>
                  </a:srgbClr>
                </a:gs>
              </a:gsLst>
              <a:lin ang="18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sp>
          <p:nvSpPr>
            <p:cNvPr id="2" name="平行四边形 1"/>
            <p:cNvSpPr/>
            <p:nvPr>
              <p:custDataLst>
                <p:tags r:id="rId7"/>
              </p:custDataLst>
            </p:nvPr>
          </p:nvSpPr>
          <p:spPr>
            <a:xfrm>
              <a:off x="1133" y="1072"/>
              <a:ext cx="3792" cy="910"/>
            </a:xfrm>
            <a:prstGeom prst="parallelogram">
              <a:avLst>
                <a:gd name="adj" fmla="val 82143"/>
              </a:avLst>
            </a:prstGeom>
            <a:noFill/>
            <a:ln w="12700">
              <a:gradFill flip="none" rotWithShape="1">
                <a:gsLst>
                  <a:gs pos="36000">
                    <a:schemeClr val="accent1"/>
                  </a:gs>
                  <a:gs pos="75000">
                    <a:schemeClr val="accent1">
                      <a:alpha val="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</p:grpSp>
      <p:sp>
        <p:nvSpPr>
          <p:cNvPr id="5" name="任意多边形: 形状 21"/>
          <p:cNvSpPr/>
          <p:nvPr>
            <p:custDataLst>
              <p:tags r:id="rId8"/>
            </p:custDataLst>
          </p:nvPr>
        </p:nvSpPr>
        <p:spPr>
          <a:xfrm rot="16200000" flipV="1">
            <a:off x="-2199640" y="3370898"/>
            <a:ext cx="4707890" cy="116205"/>
          </a:xfrm>
          <a:custGeom>
            <a:avLst/>
            <a:gdLst>
              <a:gd name="connsiteX0" fmla="*/ 0 w 3238500"/>
              <a:gd name="connsiteY0" fmla="*/ 118110 h 118110"/>
              <a:gd name="connsiteX1" fmla="*/ 118110 w 3238500"/>
              <a:gd name="connsiteY1" fmla="*/ 0 h 118110"/>
              <a:gd name="connsiteX2" fmla="*/ 3124200 w 3238500"/>
              <a:gd name="connsiteY2" fmla="*/ 0 h 118110"/>
              <a:gd name="connsiteX3" fmla="*/ 3238500 w 3238500"/>
              <a:gd name="connsiteY3" fmla="*/ 114300 h 11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118110">
                <a:moveTo>
                  <a:pt x="0" y="118110"/>
                </a:moveTo>
                <a:lnTo>
                  <a:pt x="118110" y="0"/>
                </a:lnTo>
                <a:lnTo>
                  <a:pt x="3124200" y="0"/>
                </a:lnTo>
                <a:lnTo>
                  <a:pt x="3238500" y="114300"/>
                </a:lnTo>
              </a:path>
            </a:pathLst>
          </a:custGeom>
          <a:noFill/>
          <a:ln w="9525">
            <a:solidFill>
              <a:schemeClr val="accent1">
                <a:alpha val="70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17818" y="176530"/>
            <a:ext cx="11556365" cy="135890"/>
            <a:chOff x="625" y="278"/>
            <a:chExt cx="18199" cy="214"/>
          </a:xfrm>
        </p:grpSpPr>
        <p:sp>
          <p:nvSpPr>
            <p:cNvPr id="24" name="任意多边形: 形状 21"/>
            <p:cNvSpPr/>
            <p:nvPr>
              <p:custDataLst>
                <p:tags r:id="rId9"/>
              </p:custDataLst>
            </p:nvPr>
          </p:nvSpPr>
          <p:spPr>
            <a:xfrm flipV="1">
              <a:off x="7028" y="278"/>
              <a:ext cx="5889" cy="215"/>
            </a:xfrm>
            <a:custGeom>
              <a:avLst/>
              <a:gdLst>
                <a:gd name="connsiteX0" fmla="*/ 0 w 3238500"/>
                <a:gd name="connsiteY0" fmla="*/ 118110 h 118110"/>
                <a:gd name="connsiteX1" fmla="*/ 118110 w 3238500"/>
                <a:gd name="connsiteY1" fmla="*/ 0 h 118110"/>
                <a:gd name="connsiteX2" fmla="*/ 3124200 w 3238500"/>
                <a:gd name="connsiteY2" fmla="*/ 0 h 118110"/>
                <a:gd name="connsiteX3" fmla="*/ 3238500 w 3238500"/>
                <a:gd name="connsiteY3" fmla="*/ 114300 h 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118110">
                  <a:moveTo>
                    <a:pt x="0" y="118110"/>
                  </a:moveTo>
                  <a:lnTo>
                    <a:pt x="118110" y="0"/>
                  </a:lnTo>
                  <a:lnTo>
                    <a:pt x="3124200" y="0"/>
                  </a:lnTo>
                  <a:lnTo>
                    <a:pt x="3238500" y="11430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10"/>
              </p:custDataLst>
            </p:nvPr>
          </p:nvCxnSpPr>
          <p:spPr>
            <a:xfrm flipH="1" flipV="1">
              <a:off x="625" y="278"/>
              <a:ext cx="6402" cy="4"/>
            </a:xfrm>
            <a:prstGeom prst="line">
              <a:avLst/>
            </a:prstGeom>
            <a:ln>
              <a:gradFill>
                <a:gsLst>
                  <a:gs pos="0">
                    <a:srgbClr val="4675FC"/>
                  </a:gs>
                  <a:gs pos="49000">
                    <a:srgbClr val="4675F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12954" y="278"/>
              <a:ext cx="5871" cy="68"/>
            </a:xfrm>
            <a:prstGeom prst="line">
              <a:avLst/>
            </a:prstGeom>
            <a:ln>
              <a:gradFill>
                <a:gsLst>
                  <a:gs pos="39000">
                    <a:srgbClr val="4675FC">
                      <a:alpha val="0"/>
                    </a:srgbClr>
                  </a:gs>
                  <a:gs pos="55000">
                    <a:srgbClr val="4675FC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 rot="16200000">
            <a:off x="11279505" y="749082"/>
            <a:ext cx="252730" cy="375920"/>
            <a:chOff x="17336" y="1136"/>
            <a:chExt cx="466" cy="911"/>
          </a:xfrm>
          <a:solidFill>
            <a:srgbClr val="2CF5FC"/>
          </a:solidFill>
        </p:grpSpPr>
        <p:sp>
          <p:nvSpPr>
            <p:cNvPr id="14" name="矩形 13"/>
            <p:cNvSpPr/>
            <p:nvPr>
              <p:custDataLst>
                <p:tags r:id="rId12"/>
              </p:custDataLst>
            </p:nvPr>
          </p:nvSpPr>
          <p:spPr>
            <a:xfrm>
              <a:off x="17448" y="1136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3"/>
              </p:custDataLst>
            </p:nvPr>
          </p:nvSpPr>
          <p:spPr>
            <a:xfrm>
              <a:off x="17448" y="1532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14"/>
              </p:custDataLst>
            </p:nvPr>
          </p:nvSpPr>
          <p:spPr>
            <a:xfrm>
              <a:off x="17336" y="1334"/>
              <a:ext cx="466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15"/>
              </p:custDataLst>
            </p:nvPr>
          </p:nvSpPr>
          <p:spPr>
            <a:xfrm>
              <a:off x="17336" y="1729"/>
              <a:ext cx="466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16"/>
              </p:custDataLst>
            </p:nvPr>
          </p:nvSpPr>
          <p:spPr>
            <a:xfrm>
              <a:off x="17448" y="1927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7"/>
            </p:custDataLst>
          </p:nvPr>
        </p:nvSpPr>
        <p:spPr>
          <a:xfrm>
            <a:off x="760730" y="5462270"/>
            <a:ext cx="187960" cy="439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317818" y="6526530"/>
            <a:ext cx="11556365" cy="135890"/>
            <a:chOff x="625" y="278"/>
            <a:chExt cx="18199" cy="214"/>
          </a:xfrm>
        </p:grpSpPr>
        <p:sp>
          <p:nvSpPr>
            <p:cNvPr id="32" name="任意多边形: 形状 21"/>
            <p:cNvSpPr/>
            <p:nvPr>
              <p:custDataLst>
                <p:tags r:id="rId18"/>
              </p:custDataLst>
            </p:nvPr>
          </p:nvSpPr>
          <p:spPr>
            <a:xfrm flipV="1">
              <a:off x="7028" y="278"/>
              <a:ext cx="5889" cy="215"/>
            </a:xfrm>
            <a:custGeom>
              <a:avLst/>
              <a:gdLst>
                <a:gd name="connsiteX0" fmla="*/ 0 w 3238500"/>
                <a:gd name="connsiteY0" fmla="*/ 118110 h 118110"/>
                <a:gd name="connsiteX1" fmla="*/ 118110 w 3238500"/>
                <a:gd name="connsiteY1" fmla="*/ 0 h 118110"/>
                <a:gd name="connsiteX2" fmla="*/ 3124200 w 3238500"/>
                <a:gd name="connsiteY2" fmla="*/ 0 h 118110"/>
                <a:gd name="connsiteX3" fmla="*/ 3238500 w 3238500"/>
                <a:gd name="connsiteY3" fmla="*/ 114300 h 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118110">
                  <a:moveTo>
                    <a:pt x="0" y="118110"/>
                  </a:moveTo>
                  <a:lnTo>
                    <a:pt x="118110" y="0"/>
                  </a:lnTo>
                  <a:lnTo>
                    <a:pt x="3124200" y="0"/>
                  </a:lnTo>
                  <a:lnTo>
                    <a:pt x="3238500" y="11430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19"/>
              </p:custDataLst>
            </p:nvPr>
          </p:nvCxnSpPr>
          <p:spPr>
            <a:xfrm flipH="1" flipV="1">
              <a:off x="625" y="278"/>
              <a:ext cx="6402" cy="4"/>
            </a:xfrm>
            <a:prstGeom prst="line">
              <a:avLst/>
            </a:prstGeom>
            <a:ln>
              <a:gradFill>
                <a:gsLst>
                  <a:gs pos="0">
                    <a:srgbClr val="4675FC"/>
                  </a:gs>
                  <a:gs pos="49000">
                    <a:srgbClr val="4675F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>
              <p:custDataLst>
                <p:tags r:id="rId20"/>
              </p:custDataLst>
            </p:nvPr>
          </p:nvCxnSpPr>
          <p:spPr>
            <a:xfrm flipH="1" flipV="1">
              <a:off x="12954" y="278"/>
              <a:ext cx="5871" cy="68"/>
            </a:xfrm>
            <a:prstGeom prst="line">
              <a:avLst/>
            </a:prstGeom>
            <a:ln>
              <a:gradFill>
                <a:gsLst>
                  <a:gs pos="39000">
                    <a:srgbClr val="4675FC">
                      <a:alpha val="0"/>
                    </a:srgbClr>
                  </a:gs>
                  <a:gs pos="55000">
                    <a:srgbClr val="4675FC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任意多边形: 形状 21"/>
          <p:cNvSpPr/>
          <p:nvPr>
            <p:custDataLst>
              <p:tags r:id="rId21"/>
            </p:custDataLst>
          </p:nvPr>
        </p:nvSpPr>
        <p:spPr>
          <a:xfrm rot="5400000" flipH="1" flipV="1">
            <a:off x="9685655" y="3370898"/>
            <a:ext cx="4707890" cy="116205"/>
          </a:xfrm>
          <a:custGeom>
            <a:avLst/>
            <a:gdLst>
              <a:gd name="connsiteX0" fmla="*/ 0 w 3238500"/>
              <a:gd name="connsiteY0" fmla="*/ 118110 h 118110"/>
              <a:gd name="connsiteX1" fmla="*/ 118110 w 3238500"/>
              <a:gd name="connsiteY1" fmla="*/ 0 h 118110"/>
              <a:gd name="connsiteX2" fmla="*/ 3124200 w 3238500"/>
              <a:gd name="connsiteY2" fmla="*/ 0 h 118110"/>
              <a:gd name="connsiteX3" fmla="*/ 3238500 w 3238500"/>
              <a:gd name="connsiteY3" fmla="*/ 114300 h 11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118110">
                <a:moveTo>
                  <a:pt x="0" y="118110"/>
                </a:moveTo>
                <a:lnTo>
                  <a:pt x="118110" y="0"/>
                </a:lnTo>
                <a:lnTo>
                  <a:pt x="3124200" y="0"/>
                </a:lnTo>
                <a:lnTo>
                  <a:pt x="3238500" y="114300"/>
                </a:lnTo>
              </a:path>
            </a:pathLst>
          </a:custGeom>
          <a:noFill/>
          <a:ln w="9525">
            <a:solidFill>
              <a:schemeClr val="accent1">
                <a:alpha val="70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55" name="半闭框 54"/>
          <p:cNvSpPr/>
          <p:nvPr/>
        </p:nvSpPr>
        <p:spPr>
          <a:xfrm rot="10800000" flipH="1" flipV="1">
            <a:off x="2376805" y="4777105"/>
            <a:ext cx="1531620" cy="335915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半闭框 38"/>
          <p:cNvSpPr/>
          <p:nvPr/>
        </p:nvSpPr>
        <p:spPr>
          <a:xfrm flipH="1" flipV="1">
            <a:off x="8484870" y="5099685"/>
            <a:ext cx="1449070" cy="335915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46" name="矩形 45"/>
          <p:cNvSpPr/>
          <p:nvPr>
            <p:custDataLst>
              <p:tags r:id="rId22"/>
            </p:custDataLst>
          </p:nvPr>
        </p:nvSpPr>
        <p:spPr>
          <a:xfrm>
            <a:off x="890905" y="5485765"/>
            <a:ext cx="187960" cy="1993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7" name="矩形 46"/>
          <p:cNvSpPr/>
          <p:nvPr>
            <p:custDataLst>
              <p:tags r:id="rId23"/>
            </p:custDataLst>
          </p:nvPr>
        </p:nvSpPr>
        <p:spPr>
          <a:xfrm>
            <a:off x="11586845" y="5439410"/>
            <a:ext cx="76200" cy="439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8" name="矩形 47"/>
          <p:cNvSpPr/>
          <p:nvPr>
            <p:custDataLst>
              <p:tags r:id="rId24"/>
            </p:custDataLst>
          </p:nvPr>
        </p:nvSpPr>
        <p:spPr>
          <a:xfrm flipH="1">
            <a:off x="11461750" y="5718175"/>
            <a:ext cx="150495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9" name="矩形 48"/>
          <p:cNvSpPr/>
          <p:nvPr>
            <p:custDataLst>
              <p:tags r:id="rId25"/>
            </p:custDataLst>
          </p:nvPr>
        </p:nvSpPr>
        <p:spPr>
          <a:xfrm flipH="1">
            <a:off x="11430635" y="5520690"/>
            <a:ext cx="85725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2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1105" name="COLUMN…"/>
          <p:cNvSpPr txBox="1"/>
          <p:nvPr/>
        </p:nvSpPr>
        <p:spPr>
          <a:xfrm>
            <a:off x="158750" y="1009015"/>
            <a:ext cx="5707380" cy="10369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noAutofit/>
          </a:bodyPr>
          <a:lstStyle/>
          <a:p>
            <a:pPr algn="ctr">
              <a:defRPr sz="4400">
                <a:solidFill>
                  <a:srgbClr val="40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b="1" dirty="0">
                <a:solidFill>
                  <a:srgbClr val="00B0F0"/>
                </a:solidFill>
                <a:sym typeface="+mn-ea"/>
              </a:rPr>
              <a:t>Problem Recap &amp; Objective</a:t>
            </a:r>
            <a:endParaRPr lang="en-US" altLang="en-GB" sz="3600" b="1" dirty="0">
              <a:solidFill>
                <a:srgbClr val="00B0F0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pic>
        <p:nvPicPr>
          <p:cNvPr id="25" name="图片 24" descr="VCG41N824002718 [转换]-01"/>
          <p:cNvPicPr>
            <a:picLocks noChangeAspect="1"/>
          </p:cNvPicPr>
          <p:nvPr/>
        </p:nvPicPr>
        <p:blipFill>
          <a:blip r:embed="rId3"/>
          <a:srcRect r="30978"/>
          <a:stretch>
            <a:fillRect/>
          </a:stretch>
        </p:blipFill>
        <p:spPr>
          <a:xfrm>
            <a:off x="7364730" y="928370"/>
            <a:ext cx="4519295" cy="5458460"/>
          </a:xfrm>
          <a:prstGeom prst="rect">
            <a:avLst/>
          </a:prstGeom>
        </p:spPr>
      </p:pic>
      <p:sp>
        <p:nvSpPr>
          <p:cNvPr id="6" name="平行四边形 5"/>
          <p:cNvSpPr/>
          <p:nvPr>
            <p:custDataLst>
              <p:tags r:id="rId4"/>
            </p:custDataLst>
          </p:nvPr>
        </p:nvSpPr>
        <p:spPr>
          <a:xfrm rot="10800000" flipH="1">
            <a:off x="428625" y="1009015"/>
            <a:ext cx="4705985" cy="1036955"/>
          </a:xfrm>
          <a:prstGeom prst="parallelogram">
            <a:avLst>
              <a:gd name="adj" fmla="val 0"/>
            </a:avLst>
          </a:prstGeom>
          <a:noFill/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640715" y="2168525"/>
            <a:ext cx="7033895" cy="40570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en-GB" sz="2000" b="1">
                <a:solidFill>
                  <a:srgbClr val="0070C0"/>
                </a:solidFill>
              </a:rPr>
              <a:t>Problem:</a:t>
            </a:r>
            <a:endParaRPr lang="en-US" altLang="en-GB" sz="2000" b="1">
              <a:solidFill>
                <a:srgbClr val="0070C0"/>
              </a:solidFill>
            </a:endParaRPr>
          </a:p>
          <a:p>
            <a:r>
              <a:rPr lang="en-US" altLang="en-GB" sz="1600">
                <a:solidFill>
                  <a:schemeClr val="accent5"/>
                </a:solidFill>
              </a:rPr>
              <a:t>Women face increasing danger in public spaces; existing safety apps can be delayed, tampered with, or send false alerts.</a:t>
            </a:r>
            <a:endParaRPr lang="en-US" altLang="en-GB" sz="1600">
              <a:solidFill>
                <a:schemeClr val="accent5"/>
              </a:solidFill>
            </a:endParaRPr>
          </a:p>
          <a:p>
            <a:endParaRPr lang="en-US" altLang="en-GB" sz="1600">
              <a:solidFill>
                <a:schemeClr val="accent5"/>
              </a:solidFill>
            </a:endParaRPr>
          </a:p>
          <a:p>
            <a:r>
              <a:rPr lang="en-US" altLang="en-GB" sz="2000" b="1">
                <a:solidFill>
                  <a:srgbClr val="0070C0"/>
                </a:solidFill>
              </a:rPr>
              <a:t>Objective:</a:t>
            </a:r>
            <a:endParaRPr lang="en-US" altLang="en-GB" sz="2000" b="1">
              <a:solidFill>
                <a:srgbClr val="0070C0"/>
              </a:solidFill>
            </a:endParaRPr>
          </a:p>
          <a:p>
            <a:r>
              <a:rPr lang="en-US" altLang="en-GB" sz="1600">
                <a:solidFill>
                  <a:schemeClr val="accent5"/>
                </a:solidFill>
              </a:rPr>
              <a:t>Develop a cyber-secured wearable + AI-powered app that detects distress automatically and sends tamper-proof, encrypted SOS alerts in real time.</a:t>
            </a:r>
            <a:endParaRPr lang="en-US" altLang="en-GB" sz="1600">
              <a:solidFill>
                <a:schemeClr val="accent5"/>
              </a:solidFill>
            </a:endParaRPr>
          </a:p>
          <a:p>
            <a:endParaRPr lang="en-US" altLang="en-GB" sz="1600">
              <a:solidFill>
                <a:schemeClr val="accent5"/>
              </a:solidFill>
            </a:endParaRPr>
          </a:p>
          <a:p>
            <a:r>
              <a:rPr lang="en-US" altLang="en-GB" sz="2000" b="1">
                <a:solidFill>
                  <a:srgbClr val="0070C0"/>
                </a:solidFill>
              </a:rPr>
              <a:t>Expected Outcomes:</a:t>
            </a:r>
            <a:endParaRPr lang="en-US" altLang="en-GB" sz="2000" b="1">
              <a:solidFill>
                <a:srgbClr val="0070C0"/>
              </a:solidFill>
            </a:endParaRPr>
          </a:p>
          <a:p>
            <a:endParaRPr lang="en-US" altLang="en-GB" sz="1600">
              <a:solidFill>
                <a:schemeClr val="accent5"/>
              </a:solidFill>
            </a:endParaRPr>
          </a:p>
          <a:p>
            <a:r>
              <a:rPr lang="en-US" altLang="en-GB" sz="1600">
                <a:solidFill>
                  <a:schemeClr val="accent5"/>
                </a:solidFill>
              </a:rPr>
              <a:t>Instant danger detection</a:t>
            </a:r>
            <a:endParaRPr lang="en-US" altLang="en-GB" sz="1600">
              <a:solidFill>
                <a:schemeClr val="accent5"/>
              </a:solidFill>
            </a:endParaRPr>
          </a:p>
          <a:p>
            <a:endParaRPr lang="en-US" altLang="en-GB" sz="1600">
              <a:solidFill>
                <a:schemeClr val="accent5"/>
              </a:solidFill>
            </a:endParaRPr>
          </a:p>
          <a:p>
            <a:r>
              <a:rPr lang="en-US" altLang="en-GB" sz="1600">
                <a:solidFill>
                  <a:schemeClr val="accent5"/>
                </a:solidFill>
              </a:rPr>
              <a:t>Immutable blockchain alert record</a:t>
            </a:r>
            <a:endParaRPr lang="en-US" altLang="en-GB" sz="1600">
              <a:solidFill>
                <a:schemeClr val="accent5"/>
              </a:solidFill>
            </a:endParaRPr>
          </a:p>
          <a:p>
            <a:endParaRPr lang="en-US" altLang="en-GB" sz="1600">
              <a:solidFill>
                <a:schemeClr val="accent5"/>
              </a:solidFill>
            </a:endParaRPr>
          </a:p>
          <a:p>
            <a:r>
              <a:rPr lang="en-US" altLang="en-GB" sz="1600">
                <a:solidFill>
                  <a:schemeClr val="accent5"/>
                </a:solidFill>
              </a:rPr>
              <a:t>Faster, verified emergency response</a:t>
            </a:r>
            <a:endParaRPr lang="en-US" altLang="en-GB" sz="1600">
              <a:solidFill>
                <a:schemeClr val="accent5"/>
              </a:solidFill>
            </a:endParaRPr>
          </a:p>
        </p:txBody>
      </p:sp>
      <p:pic>
        <p:nvPicPr>
          <p:cNvPr id="2" name="Picture 1" descr="Generated Image October 21, 2025 - 6_29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25" y="1157605"/>
            <a:ext cx="4088130" cy="50679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13335" y="13335"/>
            <a:ext cx="12183110" cy="6858000"/>
          </a:xfrm>
          <a:prstGeom prst="rect">
            <a:avLst/>
          </a:prstGeom>
        </p:spPr>
      </p:pic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 rot="10800000" flipH="1">
            <a:off x="4962525" y="1017905"/>
            <a:ext cx="6825615" cy="669925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3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5962650" y="1017270"/>
            <a:ext cx="5361305" cy="669925"/>
            <a:chOff x="10036" y="3109"/>
            <a:chExt cx="7769" cy="2291"/>
          </a:xfrm>
        </p:grpSpPr>
        <p:cxnSp>
          <p:nvCxnSpPr>
            <p:cNvPr id="5" name="Straight Connector 7"/>
            <p:cNvCxnSpPr/>
            <p:nvPr/>
          </p:nvCxnSpPr>
          <p:spPr>
            <a:xfrm>
              <a:off x="10036" y="5400"/>
              <a:ext cx="776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16"/>
            <p:cNvSpPr txBox="1"/>
            <p:nvPr/>
          </p:nvSpPr>
          <p:spPr>
            <a:xfrm>
              <a:off x="10143" y="3109"/>
              <a:ext cx="7662" cy="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GB" sz="3200" dirty="0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Prototype Overview</a:t>
              </a:r>
              <a:endParaRPr lang="en-US" altLang="en-GB" sz="320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3" name="Rectangle 17"/>
            <p:cNvSpPr/>
            <p:nvPr/>
          </p:nvSpPr>
          <p:spPr>
            <a:xfrm>
              <a:off x="10143" y="3752"/>
              <a:ext cx="7662" cy="901"/>
            </a:xfrm>
            <a:prstGeom prst="rect">
              <a:avLst/>
            </a:prstGeom>
          </p:spPr>
          <p:txBody>
            <a:bodyPr wrap="square" bIns="46990" rtlCol="0">
              <a:normAutofit fontScale="70000"/>
            </a:bodyPr>
            <a:lstStyle/>
            <a:p>
              <a:pPr lvl="0" algn="l">
                <a:lnSpc>
                  <a:spcPct val="130000"/>
                </a:lnSpc>
                <a:spcAft>
                  <a:spcPts val="1000"/>
                </a:spcAft>
                <a:buClr>
                  <a:srgbClr val="E24848"/>
                </a:buClr>
                <a:buSzTx/>
                <a:buFontTx/>
              </a:pPr>
              <a:endPara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  <p:pic>
        <p:nvPicPr>
          <p:cNvPr id="6" name="图片 5" descr="VCG211226878736"/>
          <p:cNvPicPr>
            <a:picLocks noChangeAspect="1"/>
          </p:cNvPicPr>
          <p:nvPr/>
        </p:nvPicPr>
        <p:blipFill>
          <a:blip r:embed="rId5"/>
          <a:srcRect l="32134"/>
          <a:stretch>
            <a:fillRect/>
          </a:stretch>
        </p:blipFill>
        <p:spPr>
          <a:xfrm flipH="1">
            <a:off x="188595" y="1018540"/>
            <a:ext cx="4473575" cy="540321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4962525" y="1771015"/>
            <a:ext cx="6826250" cy="47085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en-GB" sz="2000" b="1">
                <a:solidFill>
                  <a:srgbClr val="0070C0"/>
                </a:solidFill>
              </a:rPr>
              <a:t>Prototype Type:</a:t>
            </a:r>
            <a:r>
              <a:rPr lang="en-US" altLang="en-GB" sz="1600">
                <a:solidFill>
                  <a:schemeClr val="accent6"/>
                </a:solidFill>
              </a:rPr>
              <a:t> Functional Simulation (App + Wearable Concept)</a:t>
            </a:r>
            <a:endParaRPr lang="en-US" altLang="en-GB" sz="1600">
              <a:solidFill>
                <a:schemeClr val="accent6"/>
              </a:solidFill>
            </a:endParaRPr>
          </a:p>
          <a:p>
            <a:endParaRPr lang="en-US" altLang="en-GB" sz="1600">
              <a:solidFill>
                <a:schemeClr val="accent6"/>
              </a:solidFill>
            </a:endParaRPr>
          </a:p>
          <a:p>
            <a:r>
              <a:rPr lang="en-US" altLang="en-GB" sz="2000" b="1">
                <a:solidFill>
                  <a:srgbClr val="0070C0"/>
                </a:solidFill>
              </a:rPr>
              <a:t>How It Works:</a:t>
            </a:r>
            <a:endParaRPr lang="en-US" altLang="en-GB" sz="2000" b="1">
              <a:solidFill>
                <a:srgbClr val="0070C0"/>
              </a:solidFill>
            </a:endParaRPr>
          </a:p>
          <a:p>
            <a:r>
              <a:rPr lang="en-US" altLang="en-GB" sz="1600">
                <a:solidFill>
                  <a:schemeClr val="accent6"/>
                </a:solidFill>
              </a:rPr>
              <a:t>Wearable detects panic </a:t>
            </a:r>
            <a:r>
              <a:rPr lang="en-US" altLang="en-US" sz="1600">
                <a:solidFill>
                  <a:schemeClr val="accent6"/>
                </a:solidFill>
              </a:rPr>
              <a:t>→</a:t>
            </a:r>
            <a:r>
              <a:rPr lang="en-US" altLang="en-GB" sz="1600">
                <a:solidFill>
                  <a:schemeClr val="accent6"/>
                </a:solidFill>
              </a:rPr>
              <a:t> AI verifies threat </a:t>
            </a:r>
            <a:r>
              <a:rPr lang="en-US" altLang="en-US" sz="1600">
                <a:solidFill>
                  <a:schemeClr val="accent6"/>
                </a:solidFill>
              </a:rPr>
              <a:t>→</a:t>
            </a:r>
            <a:r>
              <a:rPr lang="en-US" altLang="en-GB" sz="1600">
                <a:solidFill>
                  <a:schemeClr val="accent6"/>
                </a:solidFill>
              </a:rPr>
              <a:t> Encrypted blockchain alert </a:t>
            </a:r>
            <a:r>
              <a:rPr lang="en-US" altLang="en-US" sz="1600">
                <a:solidFill>
                  <a:schemeClr val="accent6"/>
                </a:solidFill>
              </a:rPr>
              <a:t>→</a:t>
            </a:r>
            <a:r>
              <a:rPr lang="en-US" altLang="en-GB" sz="1600">
                <a:solidFill>
                  <a:schemeClr val="accent6"/>
                </a:solidFill>
              </a:rPr>
              <a:t> Notifies verified responders </a:t>
            </a:r>
            <a:r>
              <a:rPr lang="en-US" altLang="en-US" sz="1600">
                <a:solidFill>
                  <a:schemeClr val="accent6"/>
                </a:solidFill>
              </a:rPr>
              <a:t>→</a:t>
            </a:r>
            <a:r>
              <a:rPr lang="en-US" altLang="en-GB" sz="1600">
                <a:solidFill>
                  <a:schemeClr val="accent6"/>
                </a:solidFill>
              </a:rPr>
              <a:t> Safety confirmed.</a:t>
            </a:r>
            <a:endParaRPr lang="en-US" altLang="en-GB" sz="1600">
              <a:solidFill>
                <a:schemeClr val="accent6"/>
              </a:solidFill>
            </a:endParaRPr>
          </a:p>
          <a:p>
            <a:endParaRPr lang="en-US" altLang="en-GB" sz="1600">
              <a:solidFill>
                <a:schemeClr val="accent6"/>
              </a:solidFill>
            </a:endParaRPr>
          </a:p>
          <a:p>
            <a:r>
              <a:rPr lang="en-US" altLang="en-GB" sz="2000" b="1">
                <a:solidFill>
                  <a:srgbClr val="0070C0"/>
                </a:solidFill>
              </a:rPr>
              <a:t>Technology Stack:</a:t>
            </a:r>
            <a:endParaRPr lang="en-US" altLang="en-GB" sz="2000" b="1">
              <a:solidFill>
                <a:srgbClr val="0070C0"/>
              </a:solidFill>
            </a:endParaRPr>
          </a:p>
          <a:p>
            <a:endParaRPr lang="en-US" altLang="en-GB" sz="1600">
              <a:solidFill>
                <a:schemeClr val="accent6"/>
              </a:solidFill>
            </a:endParaRPr>
          </a:p>
          <a:p>
            <a:r>
              <a:rPr lang="en-US" altLang="en-GB" sz="1600">
                <a:solidFill>
                  <a:schemeClr val="accent6"/>
                </a:solidFill>
              </a:rPr>
              <a:t>AI/ML: Voice &amp; motion anomaly detection</a:t>
            </a:r>
            <a:endParaRPr lang="en-US" altLang="en-GB" sz="1600">
              <a:solidFill>
                <a:schemeClr val="accent6"/>
              </a:solidFill>
            </a:endParaRPr>
          </a:p>
          <a:p>
            <a:endParaRPr lang="en-US" altLang="en-GB" sz="1600">
              <a:solidFill>
                <a:schemeClr val="accent6"/>
              </a:solidFill>
            </a:endParaRPr>
          </a:p>
          <a:p>
            <a:r>
              <a:rPr lang="en-US" altLang="en-GB" sz="1600">
                <a:solidFill>
                  <a:schemeClr val="accent6"/>
                </a:solidFill>
              </a:rPr>
              <a:t>Blockchain: Immutable alert ledger</a:t>
            </a:r>
            <a:endParaRPr lang="en-US" altLang="en-GB" sz="1600">
              <a:solidFill>
                <a:schemeClr val="accent6"/>
              </a:solidFill>
            </a:endParaRPr>
          </a:p>
          <a:p>
            <a:endParaRPr lang="en-US" altLang="en-GB" sz="1600">
              <a:solidFill>
                <a:schemeClr val="accent6"/>
              </a:solidFill>
            </a:endParaRPr>
          </a:p>
          <a:p>
            <a:r>
              <a:rPr lang="en-US" altLang="en-GB" sz="1600">
                <a:solidFill>
                  <a:schemeClr val="accent6"/>
                </a:solidFill>
              </a:rPr>
              <a:t>IoT: Smart band simulation via Bluetooth</a:t>
            </a:r>
            <a:endParaRPr lang="en-US" altLang="en-GB" sz="1600">
              <a:solidFill>
                <a:schemeClr val="accent6"/>
              </a:solidFill>
            </a:endParaRPr>
          </a:p>
          <a:p>
            <a:endParaRPr lang="en-US" altLang="en-GB" sz="1600">
              <a:solidFill>
                <a:schemeClr val="accent6"/>
              </a:solidFill>
            </a:endParaRPr>
          </a:p>
          <a:p>
            <a:r>
              <a:rPr lang="en-US" altLang="en-GB" sz="1600">
                <a:solidFill>
                  <a:schemeClr val="accent6"/>
                </a:solidFill>
              </a:rPr>
              <a:t>App: Flutter mobile interface</a:t>
            </a:r>
            <a:endParaRPr lang="en-US" altLang="en-GB" sz="1600">
              <a:solidFill>
                <a:schemeClr val="accent6"/>
              </a:solidFill>
            </a:endParaRPr>
          </a:p>
          <a:p>
            <a:endParaRPr lang="en-US" altLang="en-GB" sz="1600">
              <a:solidFill>
                <a:schemeClr val="accent6"/>
              </a:solidFill>
            </a:endParaRPr>
          </a:p>
          <a:p>
            <a:r>
              <a:rPr lang="en-US" altLang="en-GB" sz="1600">
                <a:solidFill>
                  <a:schemeClr val="accent6"/>
                </a:solidFill>
              </a:rPr>
              <a:t>Security: End-to-end encryption</a:t>
            </a:r>
            <a:endParaRPr lang="en-US" altLang="en-GB" sz="1600">
              <a:solidFill>
                <a:schemeClr val="accent6"/>
              </a:solidFill>
            </a:endParaRPr>
          </a:p>
        </p:txBody>
      </p:sp>
      <p:pic>
        <p:nvPicPr>
          <p:cNvPr id="7" name="Picture 6" descr="Google_AI_Studio_2025-10-21T13_01_58.302Z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75" y="1124585"/>
            <a:ext cx="4273550" cy="51752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 rot="10800000" flipH="1">
            <a:off x="5866130" y="4072890"/>
            <a:ext cx="6132830" cy="1772285"/>
          </a:xfrm>
          <a:prstGeom prst="parallelogram">
            <a:avLst>
              <a:gd name="adj" fmla="val 49444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2" name="平行四边形 1"/>
          <p:cNvSpPr/>
          <p:nvPr>
            <p:custDataLst>
              <p:tags r:id="rId2"/>
            </p:custDataLst>
          </p:nvPr>
        </p:nvSpPr>
        <p:spPr>
          <a:xfrm rot="10800000">
            <a:off x="5876290" y="1482090"/>
            <a:ext cx="6008370" cy="1823720"/>
          </a:xfrm>
          <a:prstGeom prst="parallelogram">
            <a:avLst>
              <a:gd name="adj" fmla="val 42375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8890" y="0"/>
            <a:ext cx="12183110" cy="6858000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4"/>
            </p:custDataLst>
          </p:nvPr>
        </p:nvSpPr>
        <p:spPr>
          <a:xfrm rot="10800000">
            <a:off x="307975" y="464820"/>
            <a:ext cx="11576685" cy="6093460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61055" y="11493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26070" y="11874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53" name="文本框 52"/>
          <p:cNvSpPr txBox="1"/>
          <p:nvPr>
            <p:custDataLst>
              <p:tags r:id="rId5"/>
            </p:custDataLst>
          </p:nvPr>
        </p:nvSpPr>
        <p:spPr>
          <a:xfrm>
            <a:off x="439420" y="1014730"/>
            <a:ext cx="5878195" cy="62992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noAutofit/>
          </a:bodyPr>
          <a:lstStyle>
            <a:lvl1pPr algn="l">
              <a:defRPr sz="2700" b="0"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en-US" altLang="en-GB" sz="3200" dirty="0">
                <a:solidFill>
                  <a:schemeClr val="accent6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Inter Black" panose="02000503000000020004" charset="0"/>
              </a:rPr>
              <a:t>User Experience &amp; Impact</a:t>
            </a:r>
            <a:endParaRPr lang="en-US" altLang="en-GB" sz="3200" dirty="0">
              <a:solidFill>
                <a:schemeClr val="accent6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Inter Black" panose="020005030000000200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07975" y="1790065"/>
            <a:ext cx="6257925" cy="4455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en-GB" sz="2400" b="1">
                <a:solidFill>
                  <a:srgbClr val="0070C0"/>
                </a:solidFill>
              </a:rPr>
              <a:t>User Journey:</a:t>
            </a:r>
            <a:endParaRPr lang="en-US" altLang="en-GB" sz="2400" b="1">
              <a:solidFill>
                <a:srgbClr val="0070C0"/>
              </a:solidFill>
            </a:endParaRPr>
          </a:p>
          <a:p>
            <a:r>
              <a:rPr lang="en-US" altLang="en-GB" sz="2000">
                <a:solidFill>
                  <a:schemeClr val="accent6"/>
                </a:solidFill>
              </a:rPr>
              <a:t>1. Wearable detects distress</a:t>
            </a:r>
            <a:endParaRPr lang="en-US" altLang="en-GB" sz="2000">
              <a:solidFill>
                <a:schemeClr val="accent6"/>
              </a:solidFill>
            </a:endParaRPr>
          </a:p>
          <a:p>
            <a:r>
              <a:rPr lang="en-US" altLang="en-GB" sz="2000">
                <a:solidFill>
                  <a:schemeClr val="accent6"/>
                </a:solidFill>
              </a:rPr>
              <a:t>2. AI verifies and triggers alert</a:t>
            </a:r>
            <a:endParaRPr lang="en-US" altLang="en-GB" sz="2000">
              <a:solidFill>
                <a:schemeClr val="accent6"/>
              </a:solidFill>
            </a:endParaRPr>
          </a:p>
          <a:p>
            <a:r>
              <a:rPr lang="en-US" altLang="en-GB" sz="2000">
                <a:solidFill>
                  <a:schemeClr val="accent6"/>
                </a:solidFill>
              </a:rPr>
              <a:t>3. Blockchain records data (location, time,</a:t>
            </a:r>
            <a:endParaRPr lang="en-US" altLang="en-GB" sz="2000">
              <a:solidFill>
                <a:schemeClr val="accent6"/>
              </a:solidFill>
            </a:endParaRPr>
          </a:p>
          <a:p>
            <a:r>
              <a:rPr lang="en-US" altLang="en-GB" sz="2000">
                <a:solidFill>
                  <a:schemeClr val="accent6"/>
                </a:solidFill>
              </a:rPr>
              <a:t> proof)</a:t>
            </a:r>
            <a:endParaRPr lang="en-US" altLang="en-GB" sz="2000">
              <a:solidFill>
                <a:schemeClr val="accent6"/>
              </a:solidFill>
            </a:endParaRPr>
          </a:p>
          <a:p>
            <a:r>
              <a:rPr lang="en-US" altLang="en-GB" sz="2000">
                <a:solidFill>
                  <a:schemeClr val="accent6"/>
                </a:solidFill>
              </a:rPr>
              <a:t>4. Family / nearby users / police notified</a:t>
            </a:r>
            <a:endParaRPr lang="en-US" altLang="en-GB" sz="2000">
              <a:solidFill>
                <a:schemeClr val="accent6"/>
              </a:solidFill>
            </a:endParaRPr>
          </a:p>
          <a:p>
            <a:r>
              <a:rPr lang="en-US" altLang="en-GB" sz="2000">
                <a:solidFill>
                  <a:schemeClr val="accent6"/>
                </a:solidFill>
              </a:rPr>
              <a:t>5. User marks “Safe” to close alert</a:t>
            </a:r>
            <a:endParaRPr lang="en-US" altLang="en-GB" sz="2000">
              <a:solidFill>
                <a:schemeClr val="accent6"/>
              </a:solidFill>
            </a:endParaRPr>
          </a:p>
          <a:p>
            <a:endParaRPr lang="en-US" altLang="en-GB" sz="2000">
              <a:solidFill>
                <a:schemeClr val="accent6"/>
              </a:solidFill>
            </a:endParaRPr>
          </a:p>
          <a:p>
            <a:r>
              <a:rPr lang="en-US" altLang="en-GB" sz="2400" b="1">
                <a:solidFill>
                  <a:srgbClr val="0070C0"/>
                </a:solidFill>
              </a:rPr>
              <a:t>Impact:</a:t>
            </a:r>
            <a:endParaRPr lang="en-US" altLang="en-GB" sz="2400" b="1">
              <a:solidFill>
                <a:srgbClr val="0070C0"/>
              </a:solidFill>
            </a:endParaRPr>
          </a:p>
          <a:p>
            <a:r>
              <a:rPr lang="en-US" altLang="en-GB" sz="2000">
                <a:solidFill>
                  <a:schemeClr val="accent6"/>
                </a:solidFill>
              </a:rPr>
              <a:t>Builds digital trust in women’s safety systems</a:t>
            </a:r>
            <a:endParaRPr lang="en-US" altLang="en-GB" sz="2000">
              <a:solidFill>
                <a:schemeClr val="accent6"/>
              </a:solidFill>
            </a:endParaRPr>
          </a:p>
          <a:p>
            <a:endParaRPr lang="en-US" altLang="en-GB" sz="2000">
              <a:solidFill>
                <a:schemeClr val="accent6"/>
              </a:solidFill>
            </a:endParaRPr>
          </a:p>
          <a:p>
            <a:r>
              <a:rPr lang="en-US" altLang="en-GB" sz="2000">
                <a:solidFill>
                  <a:schemeClr val="accent6"/>
                </a:solidFill>
              </a:rPr>
              <a:t>Prevents fake or deleted alerts</a:t>
            </a:r>
            <a:endParaRPr lang="en-US" altLang="en-GB" sz="2000">
              <a:solidFill>
                <a:schemeClr val="accent6"/>
              </a:solidFill>
            </a:endParaRPr>
          </a:p>
          <a:p>
            <a:endParaRPr lang="en-US" altLang="en-GB" sz="2000">
              <a:solidFill>
                <a:schemeClr val="accent6"/>
              </a:solidFill>
            </a:endParaRPr>
          </a:p>
          <a:p>
            <a:r>
              <a:rPr lang="en-US" altLang="en-GB" sz="2000">
                <a:solidFill>
                  <a:schemeClr val="accent6"/>
                </a:solidFill>
              </a:rPr>
              <a:t>Enables real-time, secure response network</a:t>
            </a:r>
            <a:endParaRPr lang="en-US" altLang="en-GB" sz="2000">
              <a:solidFill>
                <a:schemeClr val="accent6"/>
              </a:solidFill>
            </a:endParaRPr>
          </a:p>
        </p:txBody>
      </p:sp>
      <p:pic>
        <p:nvPicPr>
          <p:cNvPr id="7" name="Picture 6" descr="Generated 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601980"/>
            <a:ext cx="5788660" cy="58610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 rot="10800000" flipH="1">
            <a:off x="4962525" y="1017905"/>
            <a:ext cx="6825615" cy="669925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3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5523063" y="1017270"/>
            <a:ext cx="6030692" cy="669925"/>
            <a:chOff x="9399" y="3109"/>
            <a:chExt cx="8739" cy="2291"/>
          </a:xfrm>
        </p:grpSpPr>
        <p:cxnSp>
          <p:nvCxnSpPr>
            <p:cNvPr id="5" name="Straight Connector 7"/>
            <p:cNvCxnSpPr/>
            <p:nvPr/>
          </p:nvCxnSpPr>
          <p:spPr>
            <a:xfrm>
              <a:off x="10036" y="5400"/>
              <a:ext cx="776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16"/>
            <p:cNvSpPr txBox="1"/>
            <p:nvPr/>
          </p:nvSpPr>
          <p:spPr>
            <a:xfrm>
              <a:off x="9399" y="3109"/>
              <a:ext cx="8739" cy="21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en-GB" sz="3200" dirty="0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Screenshots &amp; Wireframes</a:t>
              </a:r>
              <a:endParaRPr lang="en-US" altLang="en-GB" sz="320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3" name="Rectangle 17"/>
            <p:cNvSpPr/>
            <p:nvPr/>
          </p:nvSpPr>
          <p:spPr>
            <a:xfrm>
              <a:off x="10143" y="3752"/>
              <a:ext cx="7662" cy="901"/>
            </a:xfrm>
            <a:prstGeom prst="rect">
              <a:avLst/>
            </a:prstGeom>
          </p:spPr>
          <p:txBody>
            <a:bodyPr wrap="square" bIns="46990" rtlCol="0">
              <a:normAutofit fontScale="70000"/>
            </a:bodyPr>
            <a:lstStyle/>
            <a:p>
              <a:pPr lvl="0" algn="l">
                <a:lnSpc>
                  <a:spcPct val="130000"/>
                </a:lnSpc>
                <a:spcAft>
                  <a:spcPts val="1000"/>
                </a:spcAft>
                <a:buClr>
                  <a:srgbClr val="E24848"/>
                </a:buClr>
                <a:buSzTx/>
                <a:buFontTx/>
              </a:pPr>
              <a:endPara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  <p:pic>
        <p:nvPicPr>
          <p:cNvPr id="6" name="图片 5" descr="VCG211226878736"/>
          <p:cNvPicPr>
            <a:picLocks noChangeAspect="1"/>
          </p:cNvPicPr>
          <p:nvPr/>
        </p:nvPicPr>
        <p:blipFill>
          <a:blip r:embed="rId5"/>
          <a:srcRect l="32134"/>
          <a:stretch>
            <a:fillRect/>
          </a:stretch>
        </p:blipFill>
        <p:spPr>
          <a:xfrm flipH="1">
            <a:off x="188595" y="1018540"/>
            <a:ext cx="4473575" cy="540321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4962525" y="2028825"/>
            <a:ext cx="6826250" cy="3733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en-GB" sz="3200">
                <a:solidFill>
                  <a:schemeClr val="accent6"/>
                </a:solidFill>
              </a:rPr>
              <a:t>“CyberShield Guardian Prototype – App &amp; Device Screens”</a:t>
            </a:r>
            <a:endParaRPr lang="en-US" altLang="en-GB" sz="3200">
              <a:solidFill>
                <a:schemeClr val="accent6"/>
              </a:solidFill>
            </a:endParaRPr>
          </a:p>
          <a:p>
            <a:endParaRPr lang="en-US" altLang="en-GB" sz="3200">
              <a:solidFill>
                <a:schemeClr val="accent6"/>
              </a:solidFill>
            </a:endParaRPr>
          </a:p>
          <a:p>
            <a:r>
              <a:rPr lang="en-US" altLang="en-GB" sz="3200">
                <a:solidFill>
                  <a:schemeClr val="accent6"/>
                </a:solidFill>
              </a:rPr>
              <a:t>1)Home Dashboard (Main Screen)</a:t>
            </a:r>
            <a:endParaRPr lang="en-US" altLang="en-GB" sz="3200">
              <a:solidFill>
                <a:schemeClr val="accent6"/>
              </a:solidFill>
            </a:endParaRPr>
          </a:p>
        </p:txBody>
      </p:sp>
      <p:pic>
        <p:nvPicPr>
          <p:cNvPr id="11" name="Picture 10" descr="Google_AI_Studio_2025-10-21T13_07_52.037Z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5" y="1018540"/>
            <a:ext cx="4773930" cy="54025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 rot="10800000" flipH="1">
            <a:off x="4962525" y="1017905"/>
            <a:ext cx="6825615" cy="669925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3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5523063" y="1017270"/>
            <a:ext cx="6030692" cy="669925"/>
            <a:chOff x="9399" y="3109"/>
            <a:chExt cx="8739" cy="2291"/>
          </a:xfrm>
        </p:grpSpPr>
        <p:cxnSp>
          <p:nvCxnSpPr>
            <p:cNvPr id="5" name="Straight Connector 7"/>
            <p:cNvCxnSpPr/>
            <p:nvPr/>
          </p:nvCxnSpPr>
          <p:spPr>
            <a:xfrm>
              <a:off x="10036" y="5400"/>
              <a:ext cx="776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16"/>
            <p:cNvSpPr txBox="1"/>
            <p:nvPr/>
          </p:nvSpPr>
          <p:spPr>
            <a:xfrm>
              <a:off x="9399" y="3109"/>
              <a:ext cx="8739" cy="21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en-GB" sz="3200" dirty="0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Screenshots &amp; Wireframes</a:t>
              </a:r>
              <a:endParaRPr lang="en-US" altLang="en-GB" sz="320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3" name="Rectangle 17"/>
            <p:cNvSpPr/>
            <p:nvPr/>
          </p:nvSpPr>
          <p:spPr>
            <a:xfrm>
              <a:off x="10143" y="3752"/>
              <a:ext cx="7662" cy="901"/>
            </a:xfrm>
            <a:prstGeom prst="rect">
              <a:avLst/>
            </a:prstGeom>
          </p:spPr>
          <p:txBody>
            <a:bodyPr wrap="square" bIns="46990" rtlCol="0">
              <a:normAutofit fontScale="70000"/>
            </a:bodyPr>
            <a:lstStyle/>
            <a:p>
              <a:pPr lvl="0" algn="l">
                <a:lnSpc>
                  <a:spcPct val="130000"/>
                </a:lnSpc>
                <a:spcAft>
                  <a:spcPts val="1000"/>
                </a:spcAft>
                <a:buClr>
                  <a:srgbClr val="E24848"/>
                </a:buClr>
                <a:buSzTx/>
                <a:buFontTx/>
              </a:pPr>
              <a:endPara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  <p:pic>
        <p:nvPicPr>
          <p:cNvPr id="6" name="图片 5" descr="VCG211226878736"/>
          <p:cNvPicPr>
            <a:picLocks noChangeAspect="1"/>
          </p:cNvPicPr>
          <p:nvPr/>
        </p:nvPicPr>
        <p:blipFill>
          <a:blip r:embed="rId5"/>
          <a:srcRect l="32134"/>
          <a:stretch>
            <a:fillRect/>
          </a:stretch>
        </p:blipFill>
        <p:spPr>
          <a:xfrm flipH="1">
            <a:off x="188595" y="1018540"/>
            <a:ext cx="4473575" cy="540321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5058410" y="2030095"/>
            <a:ext cx="6826250" cy="3733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en-GB" sz="4400">
                <a:solidFill>
                  <a:schemeClr val="accent6"/>
                </a:solidFill>
              </a:rPr>
              <a:t>2)AI Detection: </a:t>
            </a:r>
            <a:endParaRPr lang="en-US" altLang="en-GB" sz="4400">
              <a:solidFill>
                <a:schemeClr val="accent6"/>
              </a:solidFill>
            </a:endParaRPr>
          </a:p>
          <a:p>
            <a:r>
              <a:rPr lang="en-US" altLang="en-GB" sz="4400">
                <a:solidFill>
                  <a:schemeClr val="accent6"/>
                </a:solidFill>
              </a:rPr>
              <a:t>Voice/Motion monitor </a:t>
            </a:r>
            <a:endParaRPr lang="en-US" altLang="en-GB" sz="4400">
              <a:solidFill>
                <a:schemeClr val="accent6"/>
              </a:solidFill>
            </a:endParaRPr>
          </a:p>
        </p:txBody>
      </p:sp>
      <p:pic>
        <p:nvPicPr>
          <p:cNvPr id="7" name="Picture 6" descr="Google_AI_Studio_2025-10-21T13_08_45.342Z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5" y="1017270"/>
            <a:ext cx="4472940" cy="55410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 rot="10800000" flipH="1">
            <a:off x="4962525" y="1017905"/>
            <a:ext cx="6825615" cy="669925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3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5523063" y="1017270"/>
            <a:ext cx="6030692" cy="669925"/>
            <a:chOff x="9399" y="3109"/>
            <a:chExt cx="8739" cy="2291"/>
          </a:xfrm>
        </p:grpSpPr>
        <p:cxnSp>
          <p:nvCxnSpPr>
            <p:cNvPr id="5" name="Straight Connector 7"/>
            <p:cNvCxnSpPr/>
            <p:nvPr/>
          </p:nvCxnSpPr>
          <p:spPr>
            <a:xfrm>
              <a:off x="10036" y="5400"/>
              <a:ext cx="776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16"/>
            <p:cNvSpPr txBox="1"/>
            <p:nvPr/>
          </p:nvSpPr>
          <p:spPr>
            <a:xfrm>
              <a:off x="9399" y="3109"/>
              <a:ext cx="8739" cy="21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en-GB" sz="3200" dirty="0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Screenshots &amp; Wireframes</a:t>
              </a:r>
              <a:endParaRPr lang="en-US" altLang="en-GB" sz="320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3" name="Rectangle 17"/>
            <p:cNvSpPr/>
            <p:nvPr/>
          </p:nvSpPr>
          <p:spPr>
            <a:xfrm>
              <a:off x="10143" y="3752"/>
              <a:ext cx="7662" cy="901"/>
            </a:xfrm>
            <a:prstGeom prst="rect">
              <a:avLst/>
            </a:prstGeom>
          </p:spPr>
          <p:txBody>
            <a:bodyPr wrap="square" bIns="46990" rtlCol="0">
              <a:normAutofit fontScale="70000"/>
            </a:bodyPr>
            <a:lstStyle/>
            <a:p>
              <a:pPr lvl="0" algn="l">
                <a:lnSpc>
                  <a:spcPct val="130000"/>
                </a:lnSpc>
                <a:spcAft>
                  <a:spcPts val="1000"/>
                </a:spcAft>
                <a:buClr>
                  <a:srgbClr val="E24848"/>
                </a:buClr>
                <a:buSzTx/>
                <a:buFontTx/>
              </a:pPr>
              <a:endPara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  <p:pic>
        <p:nvPicPr>
          <p:cNvPr id="6" name="图片 5" descr="VCG211226878736"/>
          <p:cNvPicPr>
            <a:picLocks noChangeAspect="1"/>
          </p:cNvPicPr>
          <p:nvPr/>
        </p:nvPicPr>
        <p:blipFill>
          <a:blip r:embed="rId5"/>
          <a:srcRect l="32134"/>
          <a:stretch>
            <a:fillRect/>
          </a:stretch>
        </p:blipFill>
        <p:spPr>
          <a:xfrm flipH="1">
            <a:off x="188595" y="1018540"/>
            <a:ext cx="4473575" cy="540321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4962525" y="2028825"/>
            <a:ext cx="6713220" cy="3733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en-GB" sz="6000">
                <a:solidFill>
                  <a:schemeClr val="accent6"/>
                </a:solidFill>
                <a:sym typeface="+mn-ea"/>
              </a:rPr>
              <a:t>3)</a:t>
            </a:r>
            <a:r>
              <a:rPr lang="en-US" altLang="en-GB" sz="5400">
                <a:solidFill>
                  <a:srgbClr val="00B0F0"/>
                </a:solidFill>
              </a:rPr>
              <a:t>Blockchain </a:t>
            </a:r>
            <a:r>
              <a:rPr lang="en-US" altLang="en-GB" sz="6000">
                <a:solidFill>
                  <a:srgbClr val="00B0F0"/>
                </a:solidFill>
              </a:rPr>
              <a:t>Alert                 Log</a:t>
            </a:r>
            <a:endParaRPr lang="en-US" altLang="en-GB" sz="6000">
              <a:solidFill>
                <a:srgbClr val="00B0F0"/>
              </a:solidFill>
            </a:endParaRPr>
          </a:p>
        </p:txBody>
      </p:sp>
      <p:pic>
        <p:nvPicPr>
          <p:cNvPr id="11" name="Picture 10" descr="Google_AI_Studio_2025-10-21T13_13_01.538Z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5" y="1018540"/>
            <a:ext cx="4473575" cy="55391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 rot="10800000" flipH="1">
            <a:off x="4962525" y="1017905"/>
            <a:ext cx="6825615" cy="669925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3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5523063" y="1017270"/>
            <a:ext cx="6030692" cy="669925"/>
            <a:chOff x="9399" y="3109"/>
            <a:chExt cx="8739" cy="2291"/>
          </a:xfrm>
        </p:grpSpPr>
        <p:cxnSp>
          <p:nvCxnSpPr>
            <p:cNvPr id="5" name="Straight Connector 7"/>
            <p:cNvCxnSpPr/>
            <p:nvPr/>
          </p:nvCxnSpPr>
          <p:spPr>
            <a:xfrm>
              <a:off x="10036" y="5400"/>
              <a:ext cx="776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16"/>
            <p:cNvSpPr txBox="1"/>
            <p:nvPr/>
          </p:nvSpPr>
          <p:spPr>
            <a:xfrm>
              <a:off x="9399" y="3109"/>
              <a:ext cx="8739" cy="21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en-GB" sz="3200" dirty="0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Screenshots &amp; Wireframes</a:t>
              </a:r>
              <a:endParaRPr lang="en-US" altLang="en-GB" sz="320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3" name="Rectangle 17"/>
            <p:cNvSpPr/>
            <p:nvPr/>
          </p:nvSpPr>
          <p:spPr>
            <a:xfrm>
              <a:off x="10143" y="3752"/>
              <a:ext cx="7662" cy="901"/>
            </a:xfrm>
            <a:prstGeom prst="rect">
              <a:avLst/>
            </a:prstGeom>
          </p:spPr>
          <p:txBody>
            <a:bodyPr wrap="square" bIns="46990" rtlCol="0">
              <a:normAutofit fontScale="70000"/>
            </a:bodyPr>
            <a:lstStyle/>
            <a:p>
              <a:pPr lvl="0" algn="l">
                <a:lnSpc>
                  <a:spcPct val="130000"/>
                </a:lnSpc>
                <a:spcAft>
                  <a:spcPts val="1000"/>
                </a:spcAft>
                <a:buClr>
                  <a:srgbClr val="E24848"/>
                </a:buClr>
                <a:buSzTx/>
                <a:buFontTx/>
              </a:pPr>
              <a:endPara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  <p:pic>
        <p:nvPicPr>
          <p:cNvPr id="6" name="图片 5" descr="VCG211226878736"/>
          <p:cNvPicPr>
            <a:picLocks noChangeAspect="1"/>
          </p:cNvPicPr>
          <p:nvPr/>
        </p:nvPicPr>
        <p:blipFill>
          <a:blip r:embed="rId5"/>
          <a:srcRect l="32134"/>
          <a:stretch>
            <a:fillRect/>
          </a:stretch>
        </p:blipFill>
        <p:spPr>
          <a:xfrm flipH="1">
            <a:off x="188595" y="1018540"/>
            <a:ext cx="4473575" cy="540321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4962525" y="2028825"/>
            <a:ext cx="6713220" cy="3733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en-GB" sz="6000">
                <a:solidFill>
                  <a:schemeClr val="accent6"/>
                </a:solidFill>
                <a:sym typeface="+mn-ea"/>
              </a:rPr>
              <a:t>4)</a:t>
            </a:r>
            <a:r>
              <a:rPr lang="en-US" altLang="en-GB" sz="6000">
                <a:solidFill>
                  <a:srgbClr val="00B0F0"/>
                </a:solidFill>
              </a:rPr>
              <a:t>Verified Responders Map</a:t>
            </a:r>
            <a:endParaRPr lang="en-US" altLang="en-GB" sz="6000">
              <a:solidFill>
                <a:srgbClr val="00B0F0"/>
              </a:solidFill>
            </a:endParaRPr>
          </a:p>
        </p:txBody>
      </p:sp>
      <p:pic>
        <p:nvPicPr>
          <p:cNvPr id="7" name="Picture 6" descr="Google_AI_Studio_2025-10-21T13_14_37.253Z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" y="1017270"/>
            <a:ext cx="4500245" cy="55416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 rot="10800000" flipH="1">
            <a:off x="4962525" y="1017905"/>
            <a:ext cx="6825615" cy="669925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3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5523063" y="1017270"/>
            <a:ext cx="6030692" cy="669925"/>
            <a:chOff x="9399" y="3109"/>
            <a:chExt cx="8739" cy="2291"/>
          </a:xfrm>
        </p:grpSpPr>
        <p:cxnSp>
          <p:nvCxnSpPr>
            <p:cNvPr id="5" name="Straight Connector 7"/>
            <p:cNvCxnSpPr/>
            <p:nvPr/>
          </p:nvCxnSpPr>
          <p:spPr>
            <a:xfrm>
              <a:off x="10036" y="5400"/>
              <a:ext cx="776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16"/>
            <p:cNvSpPr txBox="1"/>
            <p:nvPr/>
          </p:nvSpPr>
          <p:spPr>
            <a:xfrm>
              <a:off x="9399" y="3109"/>
              <a:ext cx="8739" cy="21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en-GB" sz="3200" dirty="0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Screenshots &amp; Wireframes</a:t>
              </a:r>
              <a:endParaRPr lang="en-US" altLang="en-GB" sz="320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3" name="Rectangle 17"/>
            <p:cNvSpPr/>
            <p:nvPr/>
          </p:nvSpPr>
          <p:spPr>
            <a:xfrm>
              <a:off x="10143" y="3752"/>
              <a:ext cx="7662" cy="901"/>
            </a:xfrm>
            <a:prstGeom prst="rect">
              <a:avLst/>
            </a:prstGeom>
          </p:spPr>
          <p:txBody>
            <a:bodyPr wrap="square" bIns="46990" rtlCol="0">
              <a:normAutofit fontScale="70000"/>
            </a:bodyPr>
            <a:lstStyle/>
            <a:p>
              <a:pPr lvl="0" algn="l">
                <a:lnSpc>
                  <a:spcPct val="130000"/>
                </a:lnSpc>
                <a:spcAft>
                  <a:spcPts val="1000"/>
                </a:spcAft>
                <a:buClr>
                  <a:srgbClr val="E24848"/>
                </a:buClr>
                <a:buSzTx/>
                <a:buFontTx/>
              </a:pPr>
              <a:endPara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  <p:pic>
        <p:nvPicPr>
          <p:cNvPr id="6" name="图片 5" descr="VCG211226878736"/>
          <p:cNvPicPr>
            <a:picLocks noChangeAspect="1"/>
          </p:cNvPicPr>
          <p:nvPr/>
        </p:nvPicPr>
        <p:blipFill>
          <a:blip r:embed="rId5"/>
          <a:srcRect l="32134"/>
          <a:stretch>
            <a:fillRect/>
          </a:stretch>
        </p:blipFill>
        <p:spPr>
          <a:xfrm flipH="1">
            <a:off x="188595" y="1018540"/>
            <a:ext cx="4473575" cy="540321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4962525" y="2028825"/>
            <a:ext cx="6713220" cy="3733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en-GB" sz="6000">
                <a:solidFill>
                  <a:schemeClr val="accent6"/>
                </a:solidFill>
                <a:sym typeface="+mn-ea"/>
              </a:rPr>
              <a:t>5)</a:t>
            </a:r>
            <a:r>
              <a:rPr lang="en-US" altLang="en-GB" sz="6000">
                <a:solidFill>
                  <a:srgbClr val="00B0F0"/>
                </a:solidFill>
              </a:rPr>
              <a:t>Smart Safety Watch Display</a:t>
            </a:r>
            <a:endParaRPr lang="en-US" altLang="en-GB" sz="6000">
              <a:solidFill>
                <a:srgbClr val="00B0F0"/>
              </a:solidFill>
            </a:endParaRPr>
          </a:p>
        </p:txBody>
      </p:sp>
      <p:pic>
        <p:nvPicPr>
          <p:cNvPr id="11" name="Picture 10" descr="Google_AI_Studio_2025-10-21T13_17_05.058Z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" y="1018540"/>
            <a:ext cx="4500880" cy="54032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1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6"/>
  <p:tag name="KSO_WM_UNIT_LINE_FILL_TYPE" val="2"/>
</p:tagLst>
</file>

<file path=ppt/tags/tag129.xml><?xml version="1.0" encoding="utf-8"?>
<p:tagLst xmlns:p="http://schemas.openxmlformats.org/presentationml/2006/main">
  <p:tag name="KSO_WM_UNIT_LINE_FORE_SCHEMECOLOR_INDEX_1_BRIGHTNESS" val="-0.25"/>
  <p:tag name="KSO_WM_UNIT_LINE_FORE_SCHEMECOLOR_INDEX_1" val="16"/>
  <p:tag name="KSO_WM_UNIT_LINE_FORE_SCHEMECOLOR_INDEX_1_POS" val="0.3"/>
  <p:tag name="KSO_WM_UNIT_LINE_FORE_SCHEMECOLOR_INDEX_1_TRANS" val="1"/>
  <p:tag name="KSO_WM_UNIT_LINE_FORE_SCHEMECOLOR_INDEX_2_BRIGHTNESS" val="-0.25"/>
  <p:tag name="KSO_WM_UNIT_LINE_FORE_SCHEMECOLOR_INDEX_2" val="1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1"/>
  <p:tag name="KSO_WM_UNIT_FILL_GRADIENT_TYPE" val="0"/>
  <p:tag name="KSO_WM_UNIT_FILL_GRADIENT_ANGLE" val="30"/>
  <p:tag name="KSO_WM_UNIT_FILL_GRADIENT_DIRECTION" val="-2"/>
  <p:tag name="KSO_WM_UNIT_FILL_TYPE" val="3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LINE_FORE_SCHEMECOLOR_INDEX_1_BRIGHTNESS" val="-0.25"/>
  <p:tag name="KSO_WM_UNIT_LINE_FORE_SCHEMECOLOR_INDEX_1" val="16"/>
  <p:tag name="KSO_WM_UNIT_LINE_FORE_SCHEMECOLOR_INDEX_1_POS" val="0.3"/>
  <p:tag name="KSO_WM_UNIT_LINE_FORE_SCHEMECOLOR_INDEX_1_TRANS" val="1"/>
  <p:tag name="KSO_WM_UNIT_LINE_FORE_SCHEMECOLOR_INDEX_2_BRIGHTNESS" val="-0.25"/>
  <p:tag name="KSO_WM_UNIT_LINE_FORE_SCHEMECOLOR_INDEX_2" val="1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49"/>
  <p:tag name="KSO_WM_UNIT_LINE_FORE_SCHEMECOLOR_INDEX_2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34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.39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55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136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9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49"/>
  <p:tag name="KSO_WM_UNIT_LINE_FORE_SCHEMECOLOR_INDEX_2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43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.39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55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55.xml><?xml version="1.0" encoding="utf-8"?>
<p:tagLst xmlns:p="http://schemas.openxmlformats.org/presentationml/2006/main">
  <p:tag name="KSO_WM_DIAGRAM_VIRTUALLY_FRAME" val="{&quot;height&quot;:321.3,&quot;left&quot;:496.7,&quot;top&quot;:135.45,&quot;width&quot;:406.65}"/>
</p:tagLst>
</file>

<file path=ppt/tags/tag1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  <p:tag name="KSO_WM_DIAGRAM_VIRTUALLY_FRAME" val="{&quot;height&quot;:343.55,&quot;left&quot;:461.9,&quot;top&quot;:116.7,&quot;width&quot;:482.9}"/>
</p:tagLst>
</file>

<file path=ppt/tags/tag15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3.55,&quot;left&quot;:461.9,&quot;top&quot;:116.7,&quot;width&quot;:482.9}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343.55,&quot;left&quot;:461.9,&quot;top&quot;:116.7,&quot;width&quot;:482.9}"/>
</p:tagLst>
</file>

<file path=ppt/tags/tag1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64.xml><?xml version="1.0" encoding="utf-8"?>
<p:tagLst xmlns:p="http://schemas.openxmlformats.org/presentationml/2006/main">
  <p:tag name="KSO_WM_DIAGRAM_VIRTUALLY_FRAME" val="{&quot;height&quot;:321.3,&quot;left&quot;:496.7,&quot;top&quot;:135.45,&quot;width&quot;:406.65}"/>
</p:tagLst>
</file>

<file path=ppt/tags/tag1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68.xml><?xml version="1.0" encoding="utf-8"?>
<p:tagLst xmlns:p="http://schemas.openxmlformats.org/presentationml/2006/main">
  <p:tag name="KSO_WM_DIAGRAM_VIRTUALLY_FRAME" val="{&quot;height&quot;:321.3,&quot;left&quot;:496.7,&quot;top&quot;:135.45,&quot;width&quot;:406.65}"/>
</p:tagLst>
</file>

<file path=ppt/tags/tag1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72.xml><?xml version="1.0" encoding="utf-8"?>
<p:tagLst xmlns:p="http://schemas.openxmlformats.org/presentationml/2006/main">
  <p:tag name="KSO_WM_DIAGRAM_VIRTUALLY_FRAME" val="{&quot;height&quot;:321.3,&quot;left&quot;:496.7,&quot;top&quot;:135.45,&quot;width&quot;:406.65}"/>
</p:tagLst>
</file>

<file path=ppt/tags/tag1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76.xml><?xml version="1.0" encoding="utf-8"?>
<p:tagLst xmlns:p="http://schemas.openxmlformats.org/presentationml/2006/main">
  <p:tag name="KSO_WM_DIAGRAM_VIRTUALLY_FRAME" val="{&quot;height&quot;:321.3,&quot;left&quot;:496.7,&quot;top&quot;:135.45,&quot;width&quot;:406.65}"/>
</p:tagLst>
</file>

<file path=ppt/tags/tag1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321.3,&quot;left&quot;:496.7,&quot;top&quot;:135.45,&quot;width&quot;:406.65}"/>
</p:tagLst>
</file>

<file path=ppt/tags/tag1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COMMONDATA" val="eyJoZGlkIjoiMmNmYmEwOWQ4Y2Q0M2IxMGZkNjI4ZjhkZDQyNzg1OTYifQ=="/>
  <p:tag name="KSO_WPP_MARK_KEY" val="37523c5a-f9bd-4157-ab56-121979c0b78d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Inter"/>
        <a:ea typeface="Inter Black"/>
        <a:cs typeface=""/>
      </a:majorFont>
      <a:minorFont>
        <a:latin typeface="Inter"/>
        <a:ea typeface="Inter Blac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675FC"/>
      </a:accent1>
      <a:accent2>
        <a:srgbClr val="4589FB"/>
      </a:accent2>
      <a:accent3>
        <a:srgbClr val="54A6FB"/>
      </a:accent3>
      <a:accent4>
        <a:srgbClr val="47B2FA"/>
      </a:accent4>
      <a:accent5>
        <a:srgbClr val="4AC7F9"/>
      </a:accent5>
      <a:accent6>
        <a:srgbClr val="4DDBF8"/>
      </a:accent6>
      <a:hlink>
        <a:srgbClr val="0563C1"/>
      </a:hlink>
      <a:folHlink>
        <a:srgbClr val="954D72"/>
      </a:folHlink>
    </a:clrScheme>
    <a:fontScheme name="自定义 9">
      <a:majorFont>
        <a:latin typeface="Inter"/>
        <a:ea typeface="Inter Black"/>
        <a:cs typeface=""/>
      </a:majorFont>
      <a:minorFont>
        <a:latin typeface="Inter"/>
        <a:ea typeface="Inter Blac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 Black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 Black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1610</Words>
  <Application>WPS Presentation</Application>
  <PresentationFormat>Widescreen</PresentationFormat>
  <Paragraphs>82</Paragraphs>
  <Slides>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Inter</vt:lpstr>
      <vt:lpstr>Inter Black</vt:lpstr>
      <vt:lpstr>Wingdings</vt:lpstr>
      <vt:lpstr>Helvetica</vt:lpstr>
      <vt:lpstr>Roboto Slab Bold</vt:lpstr>
      <vt:lpstr>Segoe Print</vt:lpstr>
      <vt:lpstr>Microsoft YaHei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Rex</cp:lastModifiedBy>
  <cp:revision>177</cp:revision>
  <dcterms:created xsi:type="dcterms:W3CDTF">2019-06-19T02:08:00Z</dcterms:created>
  <dcterms:modified xsi:type="dcterms:W3CDTF">2025-10-21T14:07:52Z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2057-12.2.0.23147</vt:lpwstr>
  </property>
  <property fmtid="{D5CDD505-2E9C-101B-9397-08002B2CF9AE}" pid="3" name="ICV">
    <vt:lpwstr>AEBB0CF3D78F411C8658C3BA335A4334_13</vt:lpwstr>
  </property>
</Properties>
</file>